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8"/>
  </p:notesMasterIdLst>
  <p:sldIdLst>
    <p:sldId id="256" r:id="rId3"/>
    <p:sldId id="257" r:id="rId4"/>
    <p:sldId id="269" r:id="rId5"/>
    <p:sldId id="261" r:id="rId6"/>
    <p:sldId id="258" r:id="rId7"/>
    <p:sldId id="262" r:id="rId8"/>
    <p:sldId id="259" r:id="rId9"/>
    <p:sldId id="260" r:id="rId10"/>
    <p:sldId id="263" r:id="rId11"/>
    <p:sldId id="264" r:id="rId12"/>
    <p:sldId id="267" r:id="rId13"/>
    <p:sldId id="265" r:id="rId14"/>
    <p:sldId id="268" r:id="rId15"/>
    <p:sldId id="266"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snapToObjects="1" showGuides="1">
      <p:cViewPr varScale="1">
        <p:scale>
          <a:sx n="121" d="100"/>
          <a:sy n="121" d="100"/>
        </p:scale>
        <p:origin x="696"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E13BA7-4A1B-B844-8331-0A4ED9EFD744}" type="datetimeFigureOut">
              <a:rPr lang="en-US" smtClean="0"/>
              <a:t>8/1/23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99B0EC-5B49-4D4D-B535-6A1506F4AAB6}" type="slidenum">
              <a:rPr lang="en-US" smtClean="0"/>
              <a:t>‹#›</a:t>
            </a:fld>
            <a:endParaRPr lang="en-US"/>
          </a:p>
        </p:txBody>
      </p:sp>
    </p:spTree>
    <p:extLst>
      <p:ext uri="{BB962C8B-B14F-4D97-AF65-F5344CB8AC3E}">
        <p14:creationId xmlns:p14="http://schemas.microsoft.com/office/powerpoint/2010/main" val="182807613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4294967295"/>
          </p:nvPr>
        </p:nvSpPr>
        <p:spPr bwMode="auto">
          <a:xfrm>
            <a:off x="3884319" y="8685231"/>
            <a:ext cx="2972156" cy="45734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3" tIns="45717" rIns="91433" bIns="45717"/>
          <a:lstStyle>
            <a:lvl1pPr>
              <a:defRPr sz="600" b="1">
                <a:solidFill>
                  <a:srgbClr val="FFFFFF"/>
                </a:solidFill>
                <a:latin typeface="Times New Roman" charset="0"/>
                <a:ea typeface="ＭＳ Ｐゴシック" charset="0"/>
                <a:cs typeface="ＭＳ Ｐゴシック" charset="0"/>
              </a:defRPr>
            </a:lvl1pPr>
            <a:lvl2pPr marL="343391" indent="-132074">
              <a:defRPr sz="600" b="1">
                <a:solidFill>
                  <a:srgbClr val="FFFFFF"/>
                </a:solidFill>
                <a:latin typeface="Times New Roman" charset="0"/>
                <a:ea typeface="ＭＳ Ｐゴシック" charset="0"/>
              </a:defRPr>
            </a:lvl2pPr>
            <a:lvl3pPr marL="528295" indent="-105659">
              <a:defRPr sz="600" b="1">
                <a:solidFill>
                  <a:srgbClr val="FFFFFF"/>
                </a:solidFill>
                <a:latin typeface="Times New Roman" charset="0"/>
                <a:ea typeface="ＭＳ Ｐゴシック" charset="0"/>
              </a:defRPr>
            </a:lvl3pPr>
            <a:lvl4pPr marL="739612" indent="-105659">
              <a:defRPr sz="600" b="1">
                <a:solidFill>
                  <a:srgbClr val="FFFFFF"/>
                </a:solidFill>
                <a:latin typeface="Times New Roman" charset="0"/>
                <a:ea typeface="ＭＳ Ｐゴシック" charset="0"/>
              </a:defRPr>
            </a:lvl4pPr>
            <a:lvl5pPr marL="950930" indent="-105659">
              <a:defRPr sz="600" b="1">
                <a:solidFill>
                  <a:srgbClr val="FFFFFF"/>
                </a:solidFill>
                <a:latin typeface="Times New Roman" charset="0"/>
                <a:ea typeface="ＭＳ Ｐゴシック" charset="0"/>
              </a:defRPr>
            </a:lvl5pPr>
            <a:lvl6pPr marL="1162248" indent="-105659" eaLnBrk="0" fontAlgn="base" hangingPunct="0">
              <a:spcBef>
                <a:spcPct val="0"/>
              </a:spcBef>
              <a:spcAft>
                <a:spcPct val="0"/>
              </a:spcAft>
              <a:defRPr sz="600" b="1">
                <a:solidFill>
                  <a:srgbClr val="FFFFFF"/>
                </a:solidFill>
                <a:latin typeface="Times New Roman" charset="0"/>
                <a:ea typeface="ＭＳ Ｐゴシック" charset="0"/>
              </a:defRPr>
            </a:lvl6pPr>
            <a:lvl7pPr marL="1373566" indent="-105659" eaLnBrk="0" fontAlgn="base" hangingPunct="0">
              <a:spcBef>
                <a:spcPct val="0"/>
              </a:spcBef>
              <a:spcAft>
                <a:spcPct val="0"/>
              </a:spcAft>
              <a:defRPr sz="600" b="1">
                <a:solidFill>
                  <a:srgbClr val="FFFFFF"/>
                </a:solidFill>
                <a:latin typeface="Times New Roman" charset="0"/>
                <a:ea typeface="ＭＳ Ｐゴシック" charset="0"/>
              </a:defRPr>
            </a:lvl7pPr>
            <a:lvl8pPr marL="1584884" indent="-105659" eaLnBrk="0" fontAlgn="base" hangingPunct="0">
              <a:spcBef>
                <a:spcPct val="0"/>
              </a:spcBef>
              <a:spcAft>
                <a:spcPct val="0"/>
              </a:spcAft>
              <a:defRPr sz="600" b="1">
                <a:solidFill>
                  <a:srgbClr val="FFFFFF"/>
                </a:solidFill>
                <a:latin typeface="Times New Roman" charset="0"/>
                <a:ea typeface="ＭＳ Ｐゴシック" charset="0"/>
              </a:defRPr>
            </a:lvl8pPr>
            <a:lvl9pPr marL="1796202" indent="-105659" eaLnBrk="0" fontAlgn="base" hangingPunct="0">
              <a:spcBef>
                <a:spcPct val="0"/>
              </a:spcBef>
              <a:spcAft>
                <a:spcPct val="0"/>
              </a:spcAft>
              <a:defRPr sz="600" b="1">
                <a:solidFill>
                  <a:srgbClr val="FFFFFF"/>
                </a:solidFill>
                <a:latin typeface="Times New Roman" charset="0"/>
                <a:ea typeface="ＭＳ Ｐゴシック" charset="0"/>
              </a:defRPr>
            </a:lvl9pPr>
          </a:lstStyle>
          <a:p>
            <a:fld id="{631137C5-186D-3A44-895F-0708B72FFA8D}" type="slidenum">
              <a:rPr lang="en-US" sz="1200">
                <a:solidFill>
                  <a:prstClr val="black"/>
                </a:solidFill>
                <a:latin typeface="Arial" charset="0"/>
              </a:rPr>
              <a:pPr/>
              <a:t>15</a:t>
            </a:fld>
            <a:endParaRPr lang="en-US" sz="1200">
              <a:solidFill>
                <a:prstClr val="black"/>
              </a:solidFill>
              <a:latin typeface="Arial" charset="0"/>
            </a:endParaRPr>
          </a:p>
        </p:txBody>
      </p:sp>
      <p:sp>
        <p:nvSpPr>
          <p:cNvPr id="1388546" name="Rectangle 2"/>
          <p:cNvSpPr>
            <a:spLocks noGrp="1" noRot="1" noChangeAspect="1" noChangeArrowheads="1"/>
          </p:cNvSpPr>
          <p:nvPr>
            <p:ph type="sldImg"/>
          </p:nvPr>
        </p:nvSpPr>
        <p:spPr>
          <a:xfrm>
            <a:off x="1139825" y="684213"/>
            <a:ext cx="4567238" cy="3425825"/>
          </a:xfrm>
          <a:solidFill>
            <a:srgbClr val="FFFFFF"/>
          </a:solidFill>
          <a:ln/>
          <a:extLst>
            <a:ext uri="{FAA26D3D-D897-4be2-8F04-BA451C77F1D7}">
              <ma14:placeholderFlag xmlns:ma14="http://schemas.microsoft.com/office/mac/drawingml/2011/main" xmlns="" val="1"/>
            </a:ext>
          </a:extLst>
        </p:spPr>
      </p:sp>
      <p:sp>
        <p:nvSpPr>
          <p:cNvPr id="1388547" name="Rectangle 3"/>
          <p:cNvSpPr>
            <a:spLocks noGrp="1" noChangeArrowheads="1"/>
          </p:cNvSpPr>
          <p:nvPr>
            <p:ph type="body" idx="1"/>
          </p:nvPr>
        </p:nvSpPr>
        <p:spPr>
          <a:xfrm>
            <a:off x="915977" y="4350107"/>
            <a:ext cx="5014607" cy="4109663"/>
          </a:xfrm>
          <a:prstGeom prst="rect">
            <a:avLst/>
          </a:prstGeom>
          <a:ln/>
          <a:extLs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wrap="none" lIns="42261" tIns="21130" rIns="42261" bIns="21130" anchor="ctr"/>
          <a:lstStyle/>
          <a:p>
            <a:pPr eaLnBrk="1" hangingPunct="1">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95108B2-254B-904B-A64B-3782A1777AA2}"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162612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95108B2-254B-904B-A64B-3782A1777AA2}"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4234435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95108B2-254B-904B-A64B-3782A1777AA2}"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1911104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EE67969D-BAFE-8E4F-8846-09F5B163CD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34423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FD94EB02-0469-CB4D-9ACA-ED5F370582E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4612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98AD646-C9A8-754D-AAEB-7A590508AB9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25675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222B9A93-029F-824E-92E6-B7D7BAE2CE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1415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p:txBody>
          <a:bodyPr/>
          <a:lstStyle>
            <a:lvl1pPr>
              <a:defRPr/>
            </a:lvl1pPr>
          </a:lstStyle>
          <a:p>
            <a:pPr>
              <a:defRPr/>
            </a:pPr>
            <a:fld id="{13B7F38D-BEF7-2E41-AB9F-14BA3F4F55E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42775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p:txBody>
          <a:bodyPr/>
          <a:lstStyle>
            <a:lvl1pPr>
              <a:defRPr/>
            </a:lvl1pPr>
          </a:lstStyle>
          <a:p>
            <a:pPr>
              <a:defRPr/>
            </a:pPr>
            <a:fld id="{F9C3F3E4-05A9-B245-AAF6-DB2BAC4CB0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991898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p:txBody>
          <a:bodyPr/>
          <a:lstStyle>
            <a:lvl1pPr>
              <a:defRPr/>
            </a:lvl1pPr>
          </a:lstStyle>
          <a:p>
            <a:pPr>
              <a:defRPr/>
            </a:pPr>
            <a:fld id="{884B37DF-9161-3542-9B1C-9F641BC08AC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398126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BC288798-6142-4D4E-9C17-4D0AA966829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823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95108B2-254B-904B-A64B-3782A1777AA2}"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17868240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526A4100-2CD6-DC4F-91F5-9E050DDD20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073424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33D4ECB8-90B8-9741-9058-E5DD43C4E42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15034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29450" y="0"/>
            <a:ext cx="2114550" cy="6096000"/>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5800" y="0"/>
            <a:ext cx="6191250" cy="60960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874EFD81-69A8-BA42-B68E-2365E38C64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7474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95108B2-254B-904B-A64B-3782A1777AA2}" type="datetimeFigureOut">
              <a:rPr lang="en-US" smtClean="0"/>
              <a:t>8/1/23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3150701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95108B2-254B-904B-A64B-3782A1777AA2}" type="datetimeFigureOut">
              <a:rPr lang="en-US" smtClean="0"/>
              <a:t>8/1/23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771933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95108B2-254B-904B-A64B-3782A1777AA2}" type="datetimeFigureOut">
              <a:rPr lang="en-US" smtClean="0"/>
              <a:t>8/1/23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3452691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95108B2-254B-904B-A64B-3782A1777AA2}" type="datetimeFigureOut">
              <a:rPr lang="en-US" smtClean="0"/>
              <a:t>8/1/23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3271218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5108B2-254B-904B-A64B-3782A1777AA2}" type="datetimeFigureOut">
              <a:rPr lang="en-US" smtClean="0"/>
              <a:t>8/1/23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2300961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95108B2-254B-904B-A64B-3782A1777AA2}" type="datetimeFigureOut">
              <a:rPr lang="en-US" smtClean="0"/>
              <a:t>8/1/23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1501283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95108B2-254B-904B-A64B-3782A1777AA2}" type="datetimeFigureOut">
              <a:rPr lang="en-US" smtClean="0"/>
              <a:t>8/1/23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B43CE-E462-704B-ABC4-65F46C119556}" type="slidenum">
              <a:rPr lang="en-US" smtClean="0"/>
              <a:t>‹#›</a:t>
            </a:fld>
            <a:endParaRPr lang="en-US"/>
          </a:p>
        </p:txBody>
      </p:sp>
    </p:spTree>
    <p:extLst>
      <p:ext uri="{BB962C8B-B14F-4D97-AF65-F5344CB8AC3E}">
        <p14:creationId xmlns:p14="http://schemas.microsoft.com/office/powerpoint/2010/main" val="1438870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cs typeface="Arial"/>
              </a:defRPr>
            </a:lvl1pPr>
          </a:lstStyle>
          <a:p>
            <a:fld id="{295108B2-254B-904B-A64B-3782A1777AA2}" type="datetimeFigureOut">
              <a:rPr lang="en-US" smtClean="0"/>
              <a:pPr/>
              <a:t>8/1/23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cs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cs typeface="Arial"/>
              </a:defRPr>
            </a:lvl1pPr>
          </a:lstStyle>
          <a:p>
            <a:fld id="{B87B43CE-E462-704B-ABC4-65F46C119556}" type="slidenum">
              <a:rPr lang="en-US" smtClean="0"/>
              <a:pPr/>
              <a:t>‹#›</a:t>
            </a:fld>
            <a:endParaRPr lang="en-US"/>
          </a:p>
        </p:txBody>
      </p:sp>
      <p:sp>
        <p:nvSpPr>
          <p:cNvPr id="7" name="Oval 6"/>
          <p:cNvSpPr/>
          <p:nvPr userDrawn="1"/>
        </p:nvSpPr>
        <p:spPr>
          <a:xfrm>
            <a:off x="457200" y="6126163"/>
            <a:ext cx="1769543" cy="595312"/>
          </a:xfrm>
          <a:prstGeom prst="ellipse">
            <a:avLst/>
          </a:prstGeom>
          <a:solidFill>
            <a:srgbClr val="00009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2582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0"/>
            <a:ext cx="7772400" cy="914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a:lvl1pPr>
          </a:lstStyle>
          <a:p>
            <a:pPr defTabSz="914400" eaLnBrk="0" fontAlgn="base" hangingPunct="0">
              <a:spcBef>
                <a:spcPct val="0"/>
              </a:spcBef>
              <a:spcAft>
                <a:spcPct val="0"/>
              </a:spcAft>
              <a:defRPr/>
            </a:pPr>
            <a:endParaRPr lang="en-US">
              <a:solidFill>
                <a:srgbClr val="000000"/>
              </a:solidFill>
              <a:latin typeface="Arial" charset="0"/>
              <a:ea typeface="ＭＳ Ｐゴシック" charset="0"/>
              <a:cs typeface="ＭＳ Ｐゴシック" charset="0"/>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200" dirty="0" smtClean="0"/>
            </a:lvl1pPr>
          </a:lstStyle>
          <a:p>
            <a:pPr defTabSz="914400" eaLnBrk="0" fontAlgn="base" hangingPunct="0">
              <a:spcBef>
                <a:spcPct val="0"/>
              </a:spcBef>
              <a:spcAft>
                <a:spcPct val="0"/>
              </a:spcAft>
              <a:defRPr/>
            </a:pPr>
            <a:r>
              <a:rPr lang="en-US">
                <a:solidFill>
                  <a:srgbClr val="000000"/>
                </a:solidFill>
                <a:latin typeface="Arial" charset="0"/>
                <a:ea typeface="ＭＳ Ｐゴシック" charset="0"/>
                <a:cs typeface="ＭＳ Ｐゴシック" charset="0"/>
              </a:rPr>
              <a:t>© Links Development 2009, 2012</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a:lvl1pPr>
          </a:lstStyle>
          <a:p>
            <a:pPr defTabSz="914400" eaLnBrk="0" fontAlgn="base" hangingPunct="0">
              <a:spcBef>
                <a:spcPct val="0"/>
              </a:spcBef>
              <a:spcAft>
                <a:spcPct val="0"/>
              </a:spcAft>
              <a:defRPr/>
            </a:pPr>
            <a:fld id="{B3EA294F-0641-EA47-A533-762DB7A7BAD4}" type="slidenum">
              <a:rPr lang="en-US">
                <a:solidFill>
                  <a:srgbClr val="000000"/>
                </a:solidFill>
                <a:latin typeface="Arial" charset="0"/>
                <a:ea typeface="ＭＳ Ｐゴシック" charset="0"/>
                <a:cs typeface="ＭＳ Ｐゴシック" charset="0"/>
              </a:rPr>
              <a:pPr defTabSz="914400" eaLnBrk="0" fontAlgn="base" hangingPunct="0">
                <a:spcBef>
                  <a:spcPct val="0"/>
                </a:spcBef>
                <a:spcAft>
                  <a:spcPct val="0"/>
                </a:spcAft>
                <a:defRPr/>
              </a:pPr>
              <a:t>‹#›</a:t>
            </a:fld>
            <a:endParaRPr lang="en-US">
              <a:solidFill>
                <a:srgbClr val="000000"/>
              </a:solidFill>
              <a:latin typeface="Arial" charset="0"/>
              <a:ea typeface="ＭＳ Ｐゴシック" charset="0"/>
              <a:cs typeface="ＭＳ Ｐゴシック" charset="0"/>
            </a:endParaRPr>
          </a:p>
        </p:txBody>
      </p:sp>
    </p:spTree>
    <p:extLst>
      <p:ext uri="{BB962C8B-B14F-4D97-AF65-F5344CB8AC3E}">
        <p14:creationId xmlns:p14="http://schemas.microsoft.com/office/powerpoint/2010/main" val="31798567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rtl="0" eaLnBrk="0" fontAlgn="base" hangingPunct="0">
        <a:spcBef>
          <a:spcPct val="0"/>
        </a:spcBef>
        <a:spcAft>
          <a:spcPct val="0"/>
        </a:spcAft>
        <a:defRPr sz="3600" b="1">
          <a:solidFill>
            <a:srgbClr val="810022"/>
          </a:solidFill>
          <a:latin typeface="+mj-lt"/>
          <a:ea typeface="+mj-ea"/>
          <a:cs typeface="+mj-cs"/>
        </a:defRPr>
      </a:lvl1pPr>
      <a:lvl2pPr algn="r" rtl="0" eaLnBrk="0" fontAlgn="base" hangingPunct="0">
        <a:spcBef>
          <a:spcPct val="0"/>
        </a:spcBef>
        <a:spcAft>
          <a:spcPct val="0"/>
        </a:spcAft>
        <a:defRPr sz="3600" b="1">
          <a:solidFill>
            <a:srgbClr val="810022"/>
          </a:solidFill>
          <a:latin typeface="Arial" charset="0"/>
          <a:ea typeface="ＭＳ Ｐゴシック" charset="0"/>
          <a:cs typeface="ＭＳ Ｐゴシック" charset="0"/>
        </a:defRPr>
      </a:lvl2pPr>
      <a:lvl3pPr algn="r" rtl="0" eaLnBrk="0" fontAlgn="base" hangingPunct="0">
        <a:spcBef>
          <a:spcPct val="0"/>
        </a:spcBef>
        <a:spcAft>
          <a:spcPct val="0"/>
        </a:spcAft>
        <a:defRPr sz="3600" b="1">
          <a:solidFill>
            <a:srgbClr val="810022"/>
          </a:solidFill>
          <a:latin typeface="Arial" charset="0"/>
          <a:ea typeface="ＭＳ Ｐゴシック" charset="0"/>
          <a:cs typeface="ＭＳ Ｐゴシック" charset="0"/>
        </a:defRPr>
      </a:lvl3pPr>
      <a:lvl4pPr algn="r" rtl="0" eaLnBrk="0" fontAlgn="base" hangingPunct="0">
        <a:spcBef>
          <a:spcPct val="0"/>
        </a:spcBef>
        <a:spcAft>
          <a:spcPct val="0"/>
        </a:spcAft>
        <a:defRPr sz="3600" b="1">
          <a:solidFill>
            <a:srgbClr val="810022"/>
          </a:solidFill>
          <a:latin typeface="Arial" charset="0"/>
          <a:ea typeface="ＭＳ Ｐゴシック" charset="0"/>
          <a:cs typeface="ＭＳ Ｐゴシック" charset="0"/>
        </a:defRPr>
      </a:lvl4pPr>
      <a:lvl5pPr algn="r" rtl="0" eaLnBrk="0" fontAlgn="base" hangingPunct="0">
        <a:spcBef>
          <a:spcPct val="0"/>
        </a:spcBef>
        <a:spcAft>
          <a:spcPct val="0"/>
        </a:spcAft>
        <a:defRPr sz="3600" b="1">
          <a:solidFill>
            <a:srgbClr val="810022"/>
          </a:solidFill>
          <a:latin typeface="Arial" charset="0"/>
          <a:ea typeface="ＭＳ Ｐゴシック" charset="0"/>
          <a:cs typeface="ＭＳ Ｐゴシック" charset="0"/>
        </a:defRPr>
      </a:lvl5pPr>
      <a:lvl6pPr marL="457200" algn="r" rtl="0" fontAlgn="base">
        <a:spcBef>
          <a:spcPct val="0"/>
        </a:spcBef>
        <a:spcAft>
          <a:spcPct val="0"/>
        </a:spcAft>
        <a:defRPr sz="3600" b="1">
          <a:solidFill>
            <a:srgbClr val="810022"/>
          </a:solidFill>
          <a:latin typeface="Arial" charset="0"/>
          <a:ea typeface="ＭＳ Ｐゴシック" charset="0"/>
          <a:cs typeface="ＭＳ Ｐゴシック" charset="0"/>
        </a:defRPr>
      </a:lvl6pPr>
      <a:lvl7pPr marL="914400" algn="r" rtl="0" fontAlgn="base">
        <a:spcBef>
          <a:spcPct val="0"/>
        </a:spcBef>
        <a:spcAft>
          <a:spcPct val="0"/>
        </a:spcAft>
        <a:defRPr sz="3600" b="1">
          <a:solidFill>
            <a:srgbClr val="810022"/>
          </a:solidFill>
          <a:latin typeface="Arial" charset="0"/>
          <a:ea typeface="ＭＳ Ｐゴシック" charset="0"/>
          <a:cs typeface="ＭＳ Ｐゴシック" charset="0"/>
        </a:defRPr>
      </a:lvl7pPr>
      <a:lvl8pPr marL="1371600" algn="r" rtl="0" fontAlgn="base">
        <a:spcBef>
          <a:spcPct val="0"/>
        </a:spcBef>
        <a:spcAft>
          <a:spcPct val="0"/>
        </a:spcAft>
        <a:defRPr sz="3600" b="1">
          <a:solidFill>
            <a:srgbClr val="810022"/>
          </a:solidFill>
          <a:latin typeface="Arial" charset="0"/>
          <a:ea typeface="ＭＳ Ｐゴシック" charset="0"/>
          <a:cs typeface="ＭＳ Ｐゴシック" charset="0"/>
        </a:defRPr>
      </a:lvl8pPr>
      <a:lvl9pPr marL="1828800" algn="r" rtl="0" fontAlgn="base">
        <a:spcBef>
          <a:spcPct val="0"/>
        </a:spcBef>
        <a:spcAft>
          <a:spcPct val="0"/>
        </a:spcAft>
        <a:defRPr sz="3600" b="1">
          <a:solidFill>
            <a:srgbClr val="810022"/>
          </a:solidFill>
          <a:latin typeface="Arial"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txBody>
          <a:bodyPr/>
          <a:lstStyle/>
          <a:p>
            <a:r>
              <a:rPr lang="en-US" dirty="0"/>
              <a:t>Business Partner</a:t>
            </a:r>
            <a:br>
              <a:rPr lang="en-US" dirty="0"/>
            </a:br>
            <a:r>
              <a:rPr lang="en-US" dirty="0"/>
              <a:t>Account Development Plan</a:t>
            </a:r>
          </a:p>
        </p:txBody>
      </p:sp>
      <p:sp>
        <p:nvSpPr>
          <p:cNvPr id="3" name="Subtitle 2"/>
          <p:cNvSpPr>
            <a:spLocks noGrp="1"/>
          </p:cNvSpPr>
          <p:nvPr>
            <p:ph type="subTitle" idx="1"/>
          </p:nvPr>
        </p:nvSpPr>
        <p:spPr>
          <a:xfrm>
            <a:off x="1371600" y="3429000"/>
            <a:ext cx="6400800" cy="1752600"/>
          </a:xfrm>
        </p:spPr>
        <p:txBody>
          <a:bodyPr/>
          <a:lstStyle/>
          <a:p>
            <a:r>
              <a:rPr lang="en-US" dirty="0"/>
              <a:t>&lt;Partner Name&gt;</a:t>
            </a:r>
          </a:p>
          <a:p>
            <a:r>
              <a:rPr lang="en-US" dirty="0"/>
              <a:t>&lt;date&gt;</a:t>
            </a:r>
          </a:p>
          <a:p>
            <a:r>
              <a:rPr lang="en-US" dirty="0"/>
              <a:t>&lt;Account Manager&gt;</a:t>
            </a:r>
          </a:p>
        </p:txBody>
      </p:sp>
    </p:spTree>
    <p:extLst>
      <p:ext uri="{BB962C8B-B14F-4D97-AF65-F5344CB8AC3E}">
        <p14:creationId xmlns:p14="http://schemas.microsoft.com/office/powerpoint/2010/main" val="1954058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a:t>
            </a:r>
          </a:p>
        </p:txBody>
      </p:sp>
      <p:sp>
        <p:nvSpPr>
          <p:cNvPr id="3" name="Content Placeholder 2"/>
          <p:cNvSpPr>
            <a:spLocks noGrp="1"/>
          </p:cNvSpPr>
          <p:nvPr>
            <p:ph idx="1"/>
          </p:nvPr>
        </p:nvSpPr>
        <p:spPr/>
        <p:txBody>
          <a:bodyPr/>
          <a:lstStyle/>
          <a:p>
            <a:r>
              <a:rPr lang="en-US" dirty="0"/>
              <a:t> </a:t>
            </a:r>
          </a:p>
        </p:txBody>
      </p:sp>
    </p:spTree>
    <p:extLst>
      <p:ext uri="{BB962C8B-B14F-4D97-AF65-F5344CB8AC3E}">
        <p14:creationId xmlns:p14="http://schemas.microsoft.com/office/powerpoint/2010/main" val="2880571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Tactical Action Plan : Sales</a:t>
            </a:r>
          </a:p>
        </p:txBody>
      </p:sp>
      <p:graphicFrame>
        <p:nvGraphicFramePr>
          <p:cNvPr id="4" name="Table 3"/>
          <p:cNvGraphicFramePr>
            <a:graphicFrameLocks noGrp="1"/>
          </p:cNvGraphicFramePr>
          <p:nvPr>
            <p:extLst>
              <p:ext uri="{D42A27DB-BD31-4B8C-83A1-F6EECF244321}">
                <p14:modId xmlns:p14="http://schemas.microsoft.com/office/powerpoint/2010/main" val="445579229"/>
              </p:ext>
            </p:extLst>
          </p:nvPr>
        </p:nvGraphicFramePr>
        <p:xfrm>
          <a:off x="187356" y="1396996"/>
          <a:ext cx="8764085" cy="4389120"/>
        </p:xfrm>
        <a:graphic>
          <a:graphicData uri="http://schemas.openxmlformats.org/drawingml/2006/table">
            <a:tbl>
              <a:tblPr firstRow="1" bandRow="1">
                <a:tableStyleId>{5C22544A-7EE6-4342-B048-85BDC9FD1C3A}</a:tableStyleId>
              </a:tblPr>
              <a:tblGrid>
                <a:gridCol w="4552297">
                  <a:extLst>
                    <a:ext uri="{9D8B030D-6E8A-4147-A177-3AD203B41FA5}">
                      <a16:colId xmlns:a16="http://schemas.microsoft.com/office/drawing/2014/main" val="20000"/>
                    </a:ext>
                  </a:extLst>
                </a:gridCol>
                <a:gridCol w="1177490">
                  <a:extLst>
                    <a:ext uri="{9D8B030D-6E8A-4147-A177-3AD203B41FA5}">
                      <a16:colId xmlns:a16="http://schemas.microsoft.com/office/drawing/2014/main" val="20001"/>
                    </a:ext>
                  </a:extLst>
                </a:gridCol>
                <a:gridCol w="843277">
                  <a:extLst>
                    <a:ext uri="{9D8B030D-6E8A-4147-A177-3AD203B41FA5}">
                      <a16:colId xmlns:a16="http://schemas.microsoft.com/office/drawing/2014/main" val="20002"/>
                    </a:ext>
                  </a:extLst>
                </a:gridCol>
                <a:gridCol w="2191021">
                  <a:extLst>
                    <a:ext uri="{9D8B030D-6E8A-4147-A177-3AD203B41FA5}">
                      <a16:colId xmlns:a16="http://schemas.microsoft.com/office/drawing/2014/main" val="20003"/>
                    </a:ext>
                  </a:extLst>
                </a:gridCol>
              </a:tblGrid>
              <a:tr h="335025">
                <a:tc>
                  <a:txBody>
                    <a:bodyPr/>
                    <a:lstStyle/>
                    <a:p>
                      <a:r>
                        <a:rPr lang="en-US" dirty="0">
                          <a:latin typeface="Arial"/>
                          <a:cs typeface="Arial"/>
                        </a:rPr>
                        <a:t>Action</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r>
                        <a:rPr lang="en-US" dirty="0">
                          <a:latin typeface="Arial"/>
                          <a:cs typeface="Arial"/>
                        </a:rPr>
                        <a:t>By when</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r>
                        <a:rPr lang="en-US" dirty="0">
                          <a:latin typeface="Arial"/>
                          <a:cs typeface="Arial"/>
                        </a:rPr>
                        <a:t>Who</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r>
                        <a:rPr lang="en-US" dirty="0">
                          <a:latin typeface="Arial"/>
                          <a:cs typeface="Arial"/>
                        </a:rPr>
                        <a:t>Comments</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0"/>
                  </a:ext>
                </a:extLst>
              </a:tr>
              <a:tr h="335025">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1"/>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2"/>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3"/>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4"/>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5"/>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6"/>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7"/>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8"/>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9"/>
                  </a:ext>
                </a:extLst>
              </a:tr>
              <a:tr h="335025">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10"/>
                  </a:ext>
                </a:extLst>
              </a:tr>
              <a:tr h="335025">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358238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Tactical Action Plan : Marketing</a:t>
            </a:r>
          </a:p>
        </p:txBody>
      </p:sp>
      <p:graphicFrame>
        <p:nvGraphicFramePr>
          <p:cNvPr id="4" name="Table 3"/>
          <p:cNvGraphicFramePr>
            <a:graphicFrameLocks noGrp="1"/>
          </p:cNvGraphicFramePr>
          <p:nvPr>
            <p:extLst>
              <p:ext uri="{D42A27DB-BD31-4B8C-83A1-F6EECF244321}">
                <p14:modId xmlns:p14="http://schemas.microsoft.com/office/powerpoint/2010/main" val="1894888825"/>
              </p:ext>
            </p:extLst>
          </p:nvPr>
        </p:nvGraphicFramePr>
        <p:xfrm>
          <a:off x="187356" y="1396996"/>
          <a:ext cx="8764085" cy="4389120"/>
        </p:xfrm>
        <a:graphic>
          <a:graphicData uri="http://schemas.openxmlformats.org/drawingml/2006/table">
            <a:tbl>
              <a:tblPr firstRow="1" bandRow="1">
                <a:tableStyleId>{5C22544A-7EE6-4342-B048-85BDC9FD1C3A}</a:tableStyleId>
              </a:tblPr>
              <a:tblGrid>
                <a:gridCol w="4552297">
                  <a:extLst>
                    <a:ext uri="{9D8B030D-6E8A-4147-A177-3AD203B41FA5}">
                      <a16:colId xmlns:a16="http://schemas.microsoft.com/office/drawing/2014/main" val="20000"/>
                    </a:ext>
                  </a:extLst>
                </a:gridCol>
                <a:gridCol w="1177490">
                  <a:extLst>
                    <a:ext uri="{9D8B030D-6E8A-4147-A177-3AD203B41FA5}">
                      <a16:colId xmlns:a16="http://schemas.microsoft.com/office/drawing/2014/main" val="20001"/>
                    </a:ext>
                  </a:extLst>
                </a:gridCol>
                <a:gridCol w="843277">
                  <a:extLst>
                    <a:ext uri="{9D8B030D-6E8A-4147-A177-3AD203B41FA5}">
                      <a16:colId xmlns:a16="http://schemas.microsoft.com/office/drawing/2014/main" val="20002"/>
                    </a:ext>
                  </a:extLst>
                </a:gridCol>
                <a:gridCol w="2191021">
                  <a:extLst>
                    <a:ext uri="{9D8B030D-6E8A-4147-A177-3AD203B41FA5}">
                      <a16:colId xmlns:a16="http://schemas.microsoft.com/office/drawing/2014/main" val="20003"/>
                    </a:ext>
                  </a:extLst>
                </a:gridCol>
              </a:tblGrid>
              <a:tr h="335025">
                <a:tc>
                  <a:txBody>
                    <a:bodyPr/>
                    <a:lstStyle/>
                    <a:p>
                      <a:r>
                        <a:rPr lang="en-US" dirty="0">
                          <a:latin typeface="Arial"/>
                          <a:cs typeface="Arial"/>
                        </a:rPr>
                        <a:t>Action</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r>
                        <a:rPr lang="en-US" dirty="0">
                          <a:latin typeface="Arial"/>
                          <a:cs typeface="Arial"/>
                        </a:rPr>
                        <a:t>By when</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r>
                        <a:rPr lang="en-US" dirty="0">
                          <a:latin typeface="Arial"/>
                          <a:cs typeface="Arial"/>
                        </a:rPr>
                        <a:t>Who</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r>
                        <a:rPr lang="en-US" dirty="0">
                          <a:latin typeface="Arial"/>
                          <a:cs typeface="Arial"/>
                        </a:rPr>
                        <a:t>Comments</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0"/>
                  </a:ext>
                </a:extLst>
              </a:tr>
              <a:tr h="335025">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1"/>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2"/>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3"/>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4"/>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5"/>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6"/>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7"/>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8"/>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9"/>
                  </a:ext>
                </a:extLst>
              </a:tr>
              <a:tr h="335025">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10"/>
                  </a:ext>
                </a:extLst>
              </a:tr>
              <a:tr h="335025">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4198961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355" y="274638"/>
            <a:ext cx="8764085" cy="1143000"/>
          </a:xfrm>
        </p:spPr>
        <p:txBody>
          <a:bodyPr>
            <a:normAutofit fontScale="90000"/>
          </a:bodyPr>
          <a:lstStyle/>
          <a:p>
            <a:r>
              <a:rPr lang="en-US" dirty="0"/>
              <a:t>Tactical Action Plan : Service Delivery</a:t>
            </a:r>
          </a:p>
        </p:txBody>
      </p:sp>
      <p:graphicFrame>
        <p:nvGraphicFramePr>
          <p:cNvPr id="4" name="Table 3"/>
          <p:cNvGraphicFramePr>
            <a:graphicFrameLocks noGrp="1"/>
          </p:cNvGraphicFramePr>
          <p:nvPr>
            <p:extLst>
              <p:ext uri="{D42A27DB-BD31-4B8C-83A1-F6EECF244321}">
                <p14:modId xmlns:p14="http://schemas.microsoft.com/office/powerpoint/2010/main" val="1938173836"/>
              </p:ext>
            </p:extLst>
          </p:nvPr>
        </p:nvGraphicFramePr>
        <p:xfrm>
          <a:off x="187356" y="1396996"/>
          <a:ext cx="8764085" cy="4389120"/>
        </p:xfrm>
        <a:graphic>
          <a:graphicData uri="http://schemas.openxmlformats.org/drawingml/2006/table">
            <a:tbl>
              <a:tblPr firstRow="1" bandRow="1">
                <a:tableStyleId>{5C22544A-7EE6-4342-B048-85BDC9FD1C3A}</a:tableStyleId>
              </a:tblPr>
              <a:tblGrid>
                <a:gridCol w="4552297">
                  <a:extLst>
                    <a:ext uri="{9D8B030D-6E8A-4147-A177-3AD203B41FA5}">
                      <a16:colId xmlns:a16="http://schemas.microsoft.com/office/drawing/2014/main" val="20000"/>
                    </a:ext>
                  </a:extLst>
                </a:gridCol>
                <a:gridCol w="1177490">
                  <a:extLst>
                    <a:ext uri="{9D8B030D-6E8A-4147-A177-3AD203B41FA5}">
                      <a16:colId xmlns:a16="http://schemas.microsoft.com/office/drawing/2014/main" val="20001"/>
                    </a:ext>
                  </a:extLst>
                </a:gridCol>
                <a:gridCol w="843277">
                  <a:extLst>
                    <a:ext uri="{9D8B030D-6E8A-4147-A177-3AD203B41FA5}">
                      <a16:colId xmlns:a16="http://schemas.microsoft.com/office/drawing/2014/main" val="20002"/>
                    </a:ext>
                  </a:extLst>
                </a:gridCol>
                <a:gridCol w="2191021">
                  <a:extLst>
                    <a:ext uri="{9D8B030D-6E8A-4147-A177-3AD203B41FA5}">
                      <a16:colId xmlns:a16="http://schemas.microsoft.com/office/drawing/2014/main" val="20003"/>
                    </a:ext>
                  </a:extLst>
                </a:gridCol>
              </a:tblGrid>
              <a:tr h="335025">
                <a:tc>
                  <a:txBody>
                    <a:bodyPr/>
                    <a:lstStyle/>
                    <a:p>
                      <a:r>
                        <a:rPr lang="en-US" dirty="0">
                          <a:latin typeface="Arial"/>
                          <a:cs typeface="Arial"/>
                        </a:rPr>
                        <a:t>Action</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r>
                        <a:rPr lang="en-US" dirty="0">
                          <a:latin typeface="Arial"/>
                          <a:cs typeface="Arial"/>
                        </a:rPr>
                        <a:t>By when</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r>
                        <a:rPr lang="en-US" dirty="0">
                          <a:latin typeface="Arial"/>
                          <a:cs typeface="Arial"/>
                        </a:rPr>
                        <a:t>Who</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r>
                        <a:rPr lang="en-US" dirty="0">
                          <a:latin typeface="Arial"/>
                          <a:cs typeface="Arial"/>
                        </a:rPr>
                        <a:t>Comments</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0"/>
                  </a:ext>
                </a:extLst>
              </a:tr>
              <a:tr h="335025">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1"/>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2"/>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3"/>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4"/>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5"/>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6"/>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7"/>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8"/>
                  </a:ext>
                </a:extLst>
              </a:tr>
              <a:tr h="335025">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09"/>
                  </a:ext>
                </a:extLst>
              </a:tr>
              <a:tr h="335025">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10"/>
                  </a:ext>
                </a:extLst>
              </a:tr>
              <a:tr h="335025">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tc>
                  <a:txBody>
                    <a:bodyPr/>
                    <a:lstStyle/>
                    <a:p>
                      <a:endParaRPr lang="en-US" dirty="0">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721556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Success Factors</a:t>
            </a:r>
          </a:p>
        </p:txBody>
      </p:sp>
      <p:sp>
        <p:nvSpPr>
          <p:cNvPr id="3" name="Content Placeholder 2"/>
          <p:cNvSpPr>
            <a:spLocks noGrp="1"/>
          </p:cNvSpPr>
          <p:nvPr>
            <p:ph idx="1"/>
          </p:nvPr>
        </p:nvSpPr>
        <p:spPr/>
        <p:txBody>
          <a:bodyPr/>
          <a:lstStyle/>
          <a:p>
            <a:r>
              <a:rPr lang="en-US" dirty="0"/>
              <a:t>Add in 3 to 5 at most</a:t>
            </a:r>
          </a:p>
        </p:txBody>
      </p:sp>
    </p:spTree>
    <p:extLst>
      <p:ext uri="{BB962C8B-B14F-4D97-AF65-F5344CB8AC3E}">
        <p14:creationId xmlns:p14="http://schemas.microsoft.com/office/powerpoint/2010/main" val="4287524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7522" name="Rectangle 2"/>
          <p:cNvSpPr>
            <a:spLocks noGrp="1" noChangeArrowheads="1"/>
          </p:cNvSpPr>
          <p:nvPr>
            <p:ph type="title"/>
          </p:nvPr>
        </p:nvSpPr>
        <p:spPr>
          <a:xfrm>
            <a:off x="6588125" y="981075"/>
            <a:ext cx="7772400" cy="914400"/>
          </a:xfrm>
          <a:extLst>
            <a:ext uri="{91240B29-F687-4f45-9708-019B960494DF}">
              <a14:hiddenLine xmlns:a14="http://schemas.microsoft.com/office/drawing/2010/main" xmlns="" w="50800">
                <a:solidFill>
                  <a:schemeClr val="tx1"/>
                </a:solidFill>
                <a:miter lim="800000"/>
                <a:headEnd type="none" w="med" len="med"/>
                <a:tailEnd type="none" w="med" len="med"/>
              </a14:hiddenLine>
            </a:ext>
          </a:extLst>
        </p:spPr>
        <p:txBody>
          <a:bodyPr/>
          <a:lstStyle/>
          <a:p>
            <a:pPr>
              <a:defRPr/>
            </a:pPr>
            <a:r>
              <a:rPr lang="en-US" dirty="0">
                <a:cs typeface="+mj-cs"/>
              </a:rPr>
              <a:t> </a:t>
            </a:r>
          </a:p>
        </p:txBody>
      </p:sp>
      <p:sp>
        <p:nvSpPr>
          <p:cNvPr id="1387523" name="Rectangle 3"/>
          <p:cNvSpPr>
            <a:spLocks noChangeArrowheads="1"/>
          </p:cNvSpPr>
          <p:nvPr/>
        </p:nvSpPr>
        <p:spPr bwMode="auto">
          <a:xfrm>
            <a:off x="611188" y="474687"/>
            <a:ext cx="7777162" cy="1154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762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027" tIns="51513" rIns="103027" bIns="51513"/>
          <a:lstStyle/>
          <a:p>
            <a:pPr algn="just" defTabSz="1023938" eaLnBrk="0" fontAlgn="base" hangingPunct="0">
              <a:lnSpc>
                <a:spcPct val="85000"/>
              </a:lnSpc>
              <a:spcBef>
                <a:spcPct val="0"/>
              </a:spcBef>
              <a:spcAft>
                <a:spcPct val="0"/>
              </a:spcAft>
              <a:tabLst>
                <a:tab pos="481013" algn="l"/>
              </a:tabLst>
              <a:defRPr/>
            </a:pPr>
            <a:r>
              <a:rPr lang="en-GB" sz="1400" dirty="0">
                <a:solidFill>
                  <a:srgbClr val="800000"/>
                </a:solidFill>
                <a:latin typeface="Arial"/>
                <a:ea typeface="ＭＳ Ｐゴシック" charset="0"/>
                <a:cs typeface="Arial"/>
              </a:rPr>
              <a:t>© Links Development 2013, 2021</a:t>
            </a:r>
          </a:p>
          <a:p>
            <a:pPr algn="just" defTabSz="1023938" eaLnBrk="0" fontAlgn="base" hangingPunct="0">
              <a:lnSpc>
                <a:spcPct val="85000"/>
              </a:lnSpc>
              <a:spcBef>
                <a:spcPct val="0"/>
              </a:spcBef>
              <a:spcAft>
                <a:spcPct val="0"/>
              </a:spcAft>
              <a:tabLst>
                <a:tab pos="481013" algn="l"/>
              </a:tabLst>
              <a:defRPr/>
            </a:pPr>
            <a:endParaRPr lang="en-GB" sz="1400" dirty="0">
              <a:solidFill>
                <a:srgbClr val="000000"/>
              </a:solidFill>
              <a:latin typeface="Arial"/>
              <a:ea typeface="ＭＳ Ｐゴシック" charset="0"/>
              <a:cs typeface="Arial"/>
            </a:endParaRPr>
          </a:p>
          <a:p>
            <a:pPr algn="just" defTabSz="1023938" eaLnBrk="0" fontAlgn="base" hangingPunct="0">
              <a:lnSpc>
                <a:spcPct val="85000"/>
              </a:lnSpc>
              <a:spcBef>
                <a:spcPct val="0"/>
              </a:spcBef>
              <a:spcAft>
                <a:spcPct val="0"/>
              </a:spcAft>
              <a:tabLst>
                <a:tab pos="481013" algn="l"/>
              </a:tabLst>
              <a:defRPr/>
            </a:pPr>
            <a:r>
              <a:rPr lang="en-GB" sz="1400" dirty="0">
                <a:solidFill>
                  <a:srgbClr val="000000"/>
                </a:solidFill>
                <a:latin typeface="Arial"/>
                <a:ea typeface="ＭＳ Ｐゴシック" charset="0"/>
                <a:cs typeface="Arial"/>
              </a:rPr>
              <a:t>All materials presented are the result of many years research and development. Unless noted otherwise, all materials are copyright Links Development, which is the trading name of Links Business Development Limited. Copyright restrictions are waived for the personal use of participants who have purchased a copy of Real Account Planning . Please contact us if you have any queries or comments about any of the materials presented here.</a:t>
            </a:r>
            <a:br>
              <a:rPr lang="en-GB" sz="1400" dirty="0">
                <a:solidFill>
                  <a:srgbClr val="000000"/>
                </a:solidFill>
                <a:latin typeface="Arial"/>
                <a:ea typeface="ＭＳ Ｐゴシック" charset="0"/>
                <a:cs typeface="Arial"/>
              </a:rPr>
            </a:br>
            <a:endParaRPr lang="en-GB" sz="1400" dirty="0">
              <a:solidFill>
                <a:srgbClr val="000000"/>
              </a:solidFill>
              <a:latin typeface="Arial"/>
              <a:ea typeface="ＭＳ Ｐゴシック" charset="0"/>
              <a:cs typeface="Arial"/>
            </a:endParaRPr>
          </a:p>
        </p:txBody>
      </p:sp>
      <p:sp>
        <p:nvSpPr>
          <p:cNvPr id="1387547" name="Text Box 27"/>
          <p:cNvSpPr txBox="1">
            <a:spLocks noChangeArrowheads="1"/>
          </p:cNvSpPr>
          <p:nvPr/>
        </p:nvSpPr>
        <p:spPr bwMode="auto">
          <a:xfrm>
            <a:off x="720725" y="2065447"/>
            <a:ext cx="7702550" cy="1815882"/>
          </a:xfrm>
          <a:prstGeom prst="rect">
            <a:avLst/>
          </a:prstGeom>
          <a:noFill/>
          <a:ln w="6350">
            <a:solidFill>
              <a:srgbClr val="80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algn="just" defTabSz="914400" eaLnBrk="0" fontAlgn="base" hangingPunct="0">
              <a:spcBef>
                <a:spcPct val="0"/>
              </a:spcBef>
              <a:spcAft>
                <a:spcPct val="0"/>
              </a:spcAft>
              <a:defRPr/>
            </a:pPr>
            <a:r>
              <a:rPr lang="en-GB" sz="1400" dirty="0">
                <a:solidFill>
                  <a:srgbClr val="000000"/>
                </a:solidFill>
                <a:latin typeface="Arial"/>
                <a:ea typeface="ＭＳ Ｐゴシック" charset="0"/>
                <a:cs typeface="Arial"/>
              </a:rPr>
              <a:t>Entire contents © 2013, 2021 Links Business Development Limited. All rights reserved. Reproduction of this publication in any form without written permission is forbidden. The information contained herein has been obtained from sources believed to be reliable. Links Development and Steve Hoyle disclaims all warranties as to the accuracy, completeness or adequacy of such information. Links Development and Steve Hoyle shall have no liability for errors, omissions or inadequacies in the information contained herein or the interpretations thereof. The reader assumes sole responsibility for the selection of these materials to achieve its intended results. The opinions expressed herein are subject to change without notice.</a:t>
            </a:r>
            <a:endParaRPr lang="en-US" sz="1400" dirty="0">
              <a:solidFill>
                <a:srgbClr val="000000"/>
              </a:solidFill>
              <a:latin typeface="Arial"/>
              <a:ea typeface="ＭＳ Ｐゴシック" charset="0"/>
              <a:cs typeface="Arial"/>
            </a:endParaRPr>
          </a:p>
        </p:txBody>
      </p:sp>
      <p:graphicFrame>
        <p:nvGraphicFramePr>
          <p:cNvPr id="2" name="Table 1"/>
          <p:cNvGraphicFramePr>
            <a:graphicFrameLocks noGrp="1"/>
          </p:cNvGraphicFramePr>
          <p:nvPr>
            <p:extLst>
              <p:ext uri="{D42A27DB-BD31-4B8C-83A1-F6EECF244321}">
                <p14:modId xmlns:p14="http://schemas.microsoft.com/office/powerpoint/2010/main" val="1021156608"/>
              </p:ext>
            </p:extLst>
          </p:nvPr>
        </p:nvGraphicFramePr>
        <p:xfrm>
          <a:off x="662151" y="4189554"/>
          <a:ext cx="3520965" cy="922144"/>
        </p:xfrm>
        <a:graphic>
          <a:graphicData uri="http://schemas.openxmlformats.org/drawingml/2006/table">
            <a:tbl>
              <a:tblPr/>
              <a:tblGrid>
                <a:gridCol w="3520965">
                  <a:extLst>
                    <a:ext uri="{9D8B030D-6E8A-4147-A177-3AD203B41FA5}">
                      <a16:colId xmlns:a16="http://schemas.microsoft.com/office/drawing/2014/main" val="20000"/>
                    </a:ext>
                  </a:extLst>
                </a:gridCol>
              </a:tblGrid>
              <a:tr h="169911">
                <a:tc>
                  <a:txBody>
                    <a:bodyPr/>
                    <a:lstStyle/>
                    <a:p>
                      <a:pPr marL="0" marR="0" lvl="0" indent="0" algn="l" defTabSz="914400" rtl="0" eaLnBrk="0" fontAlgn="base" latinLnBrk="0" hangingPunct="0">
                        <a:lnSpc>
                          <a:spcPct val="92000"/>
                        </a:lnSpc>
                        <a:spcBef>
                          <a:spcPct val="30000"/>
                        </a:spcBef>
                        <a:spcAft>
                          <a:spcPct val="0"/>
                        </a:spcAft>
                        <a:buClr>
                          <a:srgbClr val="B00000"/>
                        </a:buClr>
                        <a:buSzPct val="100000"/>
                        <a:buFont typeface="Times" charset="0"/>
                        <a:buNone/>
                        <a:tabLst/>
                      </a:pPr>
                      <a:r>
                        <a:rPr kumimoji="0" lang="en-GB" sz="1400" b="1" i="1" u="none" strike="noStrike" cap="none" normalizeH="0" baseline="0" dirty="0">
                          <a:ln>
                            <a:noFill/>
                          </a:ln>
                          <a:solidFill>
                            <a:srgbClr val="000000"/>
                          </a:solidFill>
                          <a:effectLst/>
                          <a:latin typeface="Arial"/>
                          <a:ea typeface="ＭＳ Ｐゴシック" charset="0"/>
                          <a:cs typeface="Arial"/>
                        </a:rPr>
                        <a:t>For further information please contact</a:t>
                      </a:r>
                      <a:endParaRPr kumimoji="0" lang="en-US" sz="1400" b="1" i="0" u="none" strike="noStrike" cap="none" normalizeH="0" baseline="0" dirty="0">
                        <a:ln>
                          <a:noFill/>
                        </a:ln>
                        <a:solidFill>
                          <a:srgbClr val="000000"/>
                        </a:solidFill>
                        <a:effectLst/>
                        <a:latin typeface="Arial"/>
                        <a:ea typeface="ＭＳ Ｐゴシック" charset="0"/>
                        <a:cs typeface="Arial"/>
                      </a:endParaRPr>
                    </a:p>
                  </a:txBody>
                  <a:tcPr marL="91444" marR="91444" marT="45675" marB="45675" horzOverflow="overflow">
                    <a:lnL cap="flat">
                      <a:noFill/>
                    </a:lnL>
                    <a:lnR>
                      <a:noFill/>
                    </a:lnR>
                    <a:lnT cap="flat">
                      <a:noFill/>
                    </a:lnT>
                    <a:lnB>
                      <a:noFill/>
                    </a:lnB>
                    <a:lnTlToBr>
                      <a:noFill/>
                    </a:lnTlToBr>
                    <a:lnBlToTr>
                      <a:noFill/>
                    </a:lnBlToTr>
                    <a:noFill/>
                  </a:tcPr>
                </a:tc>
                <a:extLst>
                  <a:ext uri="{0D108BD9-81ED-4DB2-BD59-A6C34878D82A}">
                    <a16:rowId xmlns:a16="http://schemas.microsoft.com/office/drawing/2014/main" val="10000"/>
                  </a:ext>
                </a:extLst>
              </a:tr>
              <a:tr h="153017">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US" sz="1400" b="0" i="0" u="none" strike="noStrike" cap="none" normalizeH="0" baseline="0" dirty="0">
                          <a:ln>
                            <a:noFill/>
                          </a:ln>
                          <a:solidFill>
                            <a:schemeClr val="tx1"/>
                          </a:solidFill>
                          <a:effectLst/>
                          <a:latin typeface="Arial"/>
                          <a:ea typeface="ＭＳ Ｐゴシック" charset="0"/>
                          <a:cs typeface="Arial"/>
                        </a:rPr>
                        <a:t>Links Development</a:t>
                      </a:r>
                    </a:p>
                  </a:txBody>
                  <a:tcPr marL="91444" marR="91444" marT="7613" marB="7613" horzOverflow="overflow">
                    <a:lnL cap="flat">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124943">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0" u="none" strike="noStrike" cap="none" normalizeH="0" baseline="0" dirty="0">
                          <a:ln>
                            <a:noFill/>
                          </a:ln>
                          <a:solidFill>
                            <a:schemeClr val="tx1"/>
                          </a:solidFill>
                          <a:effectLst/>
                          <a:latin typeface="Arial"/>
                          <a:ea typeface="ＭＳ Ｐゴシック" charset="0"/>
                          <a:cs typeface="Arial"/>
                        </a:rPr>
                        <a:t>http://</a:t>
                      </a:r>
                      <a:r>
                        <a:rPr kumimoji="0" lang="en-GB" sz="1400" b="0" i="0" u="none" strike="noStrike" cap="none" normalizeH="0" baseline="0" dirty="0" err="1">
                          <a:ln>
                            <a:noFill/>
                          </a:ln>
                          <a:solidFill>
                            <a:schemeClr val="tx1"/>
                          </a:solidFill>
                          <a:effectLst/>
                          <a:latin typeface="Arial"/>
                          <a:ea typeface="ＭＳ Ｐゴシック" charset="0"/>
                          <a:cs typeface="Arial"/>
                        </a:rPr>
                        <a:t>www.linksdev.net</a:t>
                      </a:r>
                      <a:endParaRPr kumimoji="0" lang="en-US" sz="1400" b="0" i="0" u="none" strike="noStrike" cap="none" normalizeH="0" baseline="0" dirty="0">
                        <a:ln>
                          <a:noFill/>
                        </a:ln>
                        <a:solidFill>
                          <a:schemeClr val="tx1"/>
                        </a:solidFill>
                        <a:effectLst/>
                        <a:latin typeface="Arial"/>
                        <a:ea typeface="ＭＳ Ｐゴシック" charset="0"/>
                        <a:cs typeface="Arial"/>
                      </a:endParaRPr>
                    </a:p>
                  </a:txBody>
                  <a:tcPr marL="91444" marR="91444" marT="7613" marB="7613" horzOverflow="overflow">
                    <a:lnL cap="flat">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124943">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0" u="none" strike="noStrike" cap="none" normalizeH="0" baseline="0" dirty="0" err="1">
                          <a:ln>
                            <a:noFill/>
                          </a:ln>
                          <a:solidFill>
                            <a:schemeClr val="tx1"/>
                          </a:solidFill>
                          <a:effectLst/>
                          <a:latin typeface="Arial"/>
                          <a:ea typeface="ＭＳ Ｐゴシック" charset="0"/>
                          <a:cs typeface="Arial"/>
                        </a:rPr>
                        <a:t>info@linksdev.net</a:t>
                      </a:r>
                      <a:endParaRPr kumimoji="0" lang="en-US" sz="1400" b="0" i="0" u="none" strike="noStrike" cap="none" normalizeH="0" baseline="0" dirty="0">
                        <a:ln>
                          <a:noFill/>
                        </a:ln>
                        <a:solidFill>
                          <a:schemeClr val="tx1"/>
                        </a:solidFill>
                        <a:effectLst/>
                        <a:latin typeface="Arial"/>
                        <a:ea typeface="ＭＳ Ｐゴシック" charset="0"/>
                        <a:cs typeface="Arial"/>
                      </a:endParaRPr>
                    </a:p>
                  </a:txBody>
                  <a:tcPr marL="91444" marR="91444" marT="7613" marB="7613" horzOverflow="overflow">
                    <a:lnL cap="flat">
                      <a:noFill/>
                    </a:lnL>
                    <a:lnR>
                      <a:noFill/>
                    </a:lnR>
                    <a:lnT>
                      <a:noFill/>
                    </a:lnT>
                    <a:lnB cap="flat">
                      <a:noFill/>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11629739"/>
      </p:ext>
    </p:extLst>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Partner Background</a:t>
            </a:r>
          </a:p>
        </p:txBody>
      </p:sp>
      <p:sp>
        <p:nvSpPr>
          <p:cNvPr id="3" name="Content Placeholder 2"/>
          <p:cNvSpPr>
            <a:spLocks noGrp="1"/>
          </p:cNvSpPr>
          <p:nvPr>
            <p:ph idx="1"/>
          </p:nvPr>
        </p:nvSpPr>
        <p:spPr/>
        <p:txBody>
          <a:bodyPr>
            <a:normAutofit lnSpcReduction="10000"/>
          </a:bodyPr>
          <a:lstStyle/>
          <a:p>
            <a:r>
              <a:rPr lang="en-US" dirty="0"/>
              <a:t>Business Background</a:t>
            </a:r>
          </a:p>
          <a:p>
            <a:r>
              <a:rPr lang="en-US" dirty="0"/>
              <a:t>Capabilities</a:t>
            </a:r>
          </a:p>
          <a:p>
            <a:r>
              <a:rPr lang="en-US" dirty="0"/>
              <a:t>Markets</a:t>
            </a:r>
          </a:p>
          <a:p>
            <a:r>
              <a:rPr lang="en-US" dirty="0"/>
              <a:t>Finances</a:t>
            </a:r>
          </a:p>
          <a:p>
            <a:r>
              <a:rPr lang="en-US" dirty="0"/>
              <a:t>Stakeholder expectations</a:t>
            </a:r>
          </a:p>
          <a:p>
            <a:r>
              <a:rPr lang="en-US" dirty="0"/>
              <a:t>Exit Plan (if applicable)</a:t>
            </a:r>
          </a:p>
          <a:p>
            <a:r>
              <a:rPr lang="en-US" dirty="0"/>
              <a:t>Growth Plans</a:t>
            </a:r>
          </a:p>
          <a:p>
            <a:r>
              <a:rPr lang="en-US" dirty="0"/>
              <a:t>Major Challenges as a business</a:t>
            </a:r>
          </a:p>
          <a:p>
            <a:endParaRPr lang="en-US" dirty="0"/>
          </a:p>
        </p:txBody>
      </p:sp>
    </p:spTree>
    <p:extLst>
      <p:ext uri="{BB962C8B-B14F-4D97-AF65-F5344CB8AC3E}">
        <p14:creationId xmlns:p14="http://schemas.microsoft.com/office/powerpoint/2010/main" val="1049373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History</a:t>
            </a:r>
          </a:p>
        </p:txBody>
      </p:sp>
      <p:sp>
        <p:nvSpPr>
          <p:cNvPr id="3" name="Content Placeholder 2"/>
          <p:cNvSpPr>
            <a:spLocks noGrp="1"/>
          </p:cNvSpPr>
          <p:nvPr>
            <p:ph idx="1"/>
          </p:nvPr>
        </p:nvSpPr>
        <p:spPr/>
        <p:txBody>
          <a:bodyPr/>
          <a:lstStyle/>
          <a:p>
            <a:r>
              <a:rPr lang="en-US" dirty="0"/>
              <a:t>Include revenue and units history over at least last two years</a:t>
            </a:r>
          </a:p>
          <a:p>
            <a:r>
              <a:rPr lang="en-US" dirty="0"/>
              <a:t>Include major wins / losses and reference accounts</a:t>
            </a:r>
          </a:p>
          <a:p>
            <a:r>
              <a:rPr lang="en-US" dirty="0"/>
              <a:t>Include any major incidents that they would raise</a:t>
            </a:r>
          </a:p>
          <a:p>
            <a:r>
              <a:rPr lang="en-US" dirty="0"/>
              <a:t>Include CSAT scores for at least last two years</a:t>
            </a:r>
          </a:p>
          <a:p>
            <a:endParaRPr lang="en-US" dirty="0"/>
          </a:p>
        </p:txBody>
      </p:sp>
    </p:spTree>
    <p:extLst>
      <p:ext uri="{BB962C8B-B14F-4D97-AF65-F5344CB8AC3E}">
        <p14:creationId xmlns:p14="http://schemas.microsoft.com/office/powerpoint/2010/main" val="2573367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SWOT on Partner in their Market</a:t>
            </a:r>
          </a:p>
        </p:txBody>
      </p:sp>
      <p:graphicFrame>
        <p:nvGraphicFramePr>
          <p:cNvPr id="4" name="Table 3"/>
          <p:cNvGraphicFramePr>
            <a:graphicFrameLocks noGrp="1"/>
          </p:cNvGraphicFramePr>
          <p:nvPr>
            <p:extLst>
              <p:ext uri="{D42A27DB-BD31-4B8C-83A1-F6EECF244321}">
                <p14:modId xmlns:p14="http://schemas.microsoft.com/office/powerpoint/2010/main" val="3191990271"/>
              </p:ext>
            </p:extLst>
          </p:nvPr>
        </p:nvGraphicFramePr>
        <p:xfrm>
          <a:off x="811875" y="1397000"/>
          <a:ext cx="7495096" cy="4572000"/>
        </p:xfrm>
        <a:graphic>
          <a:graphicData uri="http://schemas.openxmlformats.org/drawingml/2006/table">
            <a:tbl>
              <a:tblPr firstRow="1" bandRow="1">
                <a:tableStyleId>{5C22544A-7EE6-4342-B048-85BDC9FD1C3A}</a:tableStyleId>
              </a:tblPr>
              <a:tblGrid>
                <a:gridCol w="3747548">
                  <a:extLst>
                    <a:ext uri="{9D8B030D-6E8A-4147-A177-3AD203B41FA5}">
                      <a16:colId xmlns:a16="http://schemas.microsoft.com/office/drawing/2014/main" val="20000"/>
                    </a:ext>
                  </a:extLst>
                </a:gridCol>
                <a:gridCol w="3747548">
                  <a:extLst>
                    <a:ext uri="{9D8B030D-6E8A-4147-A177-3AD203B41FA5}">
                      <a16:colId xmlns:a16="http://schemas.microsoft.com/office/drawing/2014/main" val="20001"/>
                    </a:ext>
                  </a:extLst>
                </a:gridCol>
              </a:tblGrid>
              <a:tr h="370840">
                <a:tc>
                  <a:txBody>
                    <a:bodyPr/>
                    <a:lstStyle/>
                    <a:p>
                      <a:r>
                        <a:rPr lang="en-US" sz="2400" b="1" dirty="0">
                          <a:ln>
                            <a:noFill/>
                          </a:ln>
                          <a:solidFill>
                            <a:schemeClr val="tx1"/>
                          </a:solidFill>
                          <a:latin typeface="Arial"/>
                          <a:cs typeface="Arial"/>
                        </a:rPr>
                        <a:t>Strengths</a:t>
                      </a: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2400" b="1" dirty="0">
                          <a:ln>
                            <a:noFill/>
                          </a:ln>
                          <a:solidFill>
                            <a:schemeClr val="tx1"/>
                          </a:solidFill>
                          <a:latin typeface="Arial"/>
                          <a:cs typeface="Arial"/>
                        </a:rPr>
                        <a:t>Weaknesses</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r>
                        <a:rPr lang="en-US" sz="2400" b="1" dirty="0">
                          <a:ln>
                            <a:noFill/>
                          </a:ln>
                          <a:solidFill>
                            <a:schemeClr val="tx1"/>
                          </a:solidFill>
                          <a:latin typeface="Arial"/>
                          <a:cs typeface="Arial"/>
                        </a:rPr>
                        <a:t>Opportunities</a:t>
                      </a: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2400" b="1" dirty="0">
                          <a:ln>
                            <a:noFill/>
                          </a:ln>
                          <a:solidFill>
                            <a:schemeClr val="tx1"/>
                          </a:solidFill>
                          <a:latin typeface="Arial"/>
                          <a:cs typeface="Arial"/>
                        </a:rPr>
                        <a:t>Threats</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2390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Competition	</a:t>
            </a:r>
          </a:p>
        </p:txBody>
      </p:sp>
      <p:sp>
        <p:nvSpPr>
          <p:cNvPr id="3" name="Content Placeholder 2"/>
          <p:cNvSpPr>
            <a:spLocks noGrp="1"/>
          </p:cNvSpPr>
          <p:nvPr>
            <p:ph idx="1"/>
          </p:nvPr>
        </p:nvSpPr>
        <p:spPr/>
        <p:txBody>
          <a:bodyPr/>
          <a:lstStyle/>
          <a:p>
            <a:r>
              <a:rPr lang="en-US" dirty="0"/>
              <a:t>Other directly competing vendors</a:t>
            </a:r>
          </a:p>
          <a:p>
            <a:pPr lvl="1"/>
            <a:r>
              <a:rPr lang="en-US" dirty="0"/>
              <a:t>Strengths &amp; weaknesses</a:t>
            </a:r>
          </a:p>
          <a:p>
            <a:r>
              <a:rPr lang="en-US" dirty="0"/>
              <a:t>Other potential competitors</a:t>
            </a:r>
          </a:p>
          <a:p>
            <a:pPr lvl="1"/>
            <a:r>
              <a:rPr lang="en-US" dirty="0"/>
              <a:t>Strengths &amp; weaknesses</a:t>
            </a:r>
          </a:p>
          <a:p>
            <a:pPr lvl="1"/>
            <a:endParaRPr lang="en-US" dirty="0"/>
          </a:p>
          <a:p>
            <a:pPr lvl="1"/>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158044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Wallet Share</a:t>
            </a:r>
            <a:br>
              <a:rPr lang="en-US" dirty="0"/>
            </a:br>
            <a:r>
              <a:rPr lang="en-US" sz="1800" dirty="0"/>
              <a:t>(last 4 quarters unless stated otherwise)</a:t>
            </a:r>
          </a:p>
        </p:txBody>
      </p:sp>
      <p:graphicFrame>
        <p:nvGraphicFramePr>
          <p:cNvPr id="4" name="Table 3"/>
          <p:cNvGraphicFramePr>
            <a:graphicFrameLocks noGrp="1"/>
          </p:cNvGraphicFramePr>
          <p:nvPr>
            <p:extLst>
              <p:ext uri="{D42A27DB-BD31-4B8C-83A1-F6EECF244321}">
                <p14:modId xmlns:p14="http://schemas.microsoft.com/office/powerpoint/2010/main" val="2006144545"/>
              </p:ext>
            </p:extLst>
          </p:nvPr>
        </p:nvGraphicFramePr>
        <p:xfrm>
          <a:off x="637530" y="1709318"/>
          <a:ext cx="7868940" cy="3533020"/>
        </p:xfrm>
        <a:graphic>
          <a:graphicData uri="http://schemas.openxmlformats.org/drawingml/2006/table">
            <a:tbl>
              <a:tblPr firstRow="1" bandRow="1">
                <a:tableStyleId>{5C22544A-7EE6-4342-B048-85BDC9FD1C3A}</a:tableStyleId>
              </a:tblPr>
              <a:tblGrid>
                <a:gridCol w="1573788">
                  <a:extLst>
                    <a:ext uri="{9D8B030D-6E8A-4147-A177-3AD203B41FA5}">
                      <a16:colId xmlns:a16="http://schemas.microsoft.com/office/drawing/2014/main" val="20000"/>
                    </a:ext>
                  </a:extLst>
                </a:gridCol>
                <a:gridCol w="1573788">
                  <a:extLst>
                    <a:ext uri="{9D8B030D-6E8A-4147-A177-3AD203B41FA5}">
                      <a16:colId xmlns:a16="http://schemas.microsoft.com/office/drawing/2014/main" val="20001"/>
                    </a:ext>
                  </a:extLst>
                </a:gridCol>
                <a:gridCol w="1573788">
                  <a:extLst>
                    <a:ext uri="{9D8B030D-6E8A-4147-A177-3AD203B41FA5}">
                      <a16:colId xmlns:a16="http://schemas.microsoft.com/office/drawing/2014/main" val="20002"/>
                    </a:ext>
                  </a:extLst>
                </a:gridCol>
                <a:gridCol w="1573788">
                  <a:extLst>
                    <a:ext uri="{9D8B030D-6E8A-4147-A177-3AD203B41FA5}">
                      <a16:colId xmlns:a16="http://schemas.microsoft.com/office/drawing/2014/main" val="20003"/>
                    </a:ext>
                  </a:extLst>
                </a:gridCol>
                <a:gridCol w="1573788">
                  <a:extLst>
                    <a:ext uri="{9D8B030D-6E8A-4147-A177-3AD203B41FA5}">
                      <a16:colId xmlns:a16="http://schemas.microsoft.com/office/drawing/2014/main" val="20004"/>
                    </a:ext>
                  </a:extLst>
                </a:gridCol>
              </a:tblGrid>
              <a:tr h="476913">
                <a:tc>
                  <a:txBody>
                    <a:bodyPr/>
                    <a:lstStyle/>
                    <a:p>
                      <a:r>
                        <a:rPr lang="en-US" b="1" dirty="0">
                          <a:solidFill>
                            <a:srgbClr val="000000"/>
                          </a:solidFill>
                          <a:latin typeface="Arial"/>
                          <a:cs typeface="Arial"/>
                        </a:rPr>
                        <a:t>Application</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00009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1" dirty="0">
                          <a:solidFill>
                            <a:srgbClr val="000000"/>
                          </a:solidFill>
                          <a:latin typeface="Arial"/>
                          <a:cs typeface="Arial"/>
                        </a:rPr>
                        <a:t>Ourselves</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00009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1" dirty="0">
                          <a:solidFill>
                            <a:srgbClr val="000000"/>
                          </a:solidFill>
                          <a:latin typeface="Arial"/>
                          <a:cs typeface="Arial"/>
                        </a:rPr>
                        <a:t>Competitor A</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00009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1" dirty="0">
                          <a:solidFill>
                            <a:srgbClr val="000000"/>
                          </a:solidFill>
                          <a:latin typeface="Arial"/>
                          <a:cs typeface="Arial"/>
                        </a:rPr>
                        <a:t>Competitor B</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00009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1" dirty="0">
                          <a:solidFill>
                            <a:srgbClr val="000000"/>
                          </a:solidFill>
                          <a:latin typeface="Arial"/>
                          <a:cs typeface="Arial"/>
                        </a:rPr>
                        <a:t>Competitor</a:t>
                      </a:r>
                      <a:r>
                        <a:rPr lang="en-US" b="1" baseline="0" dirty="0">
                          <a:solidFill>
                            <a:srgbClr val="000000"/>
                          </a:solidFill>
                          <a:latin typeface="Arial"/>
                          <a:cs typeface="Arial"/>
                        </a:rPr>
                        <a:t> </a:t>
                      </a:r>
                      <a:r>
                        <a:rPr lang="en-US" b="1" dirty="0">
                          <a:solidFill>
                            <a:srgbClr val="000000"/>
                          </a:solidFill>
                          <a:latin typeface="Arial"/>
                          <a:cs typeface="Arial"/>
                        </a:rPr>
                        <a:t>C</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00009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78588">
                <a:tc>
                  <a:txBody>
                    <a:bodyPr/>
                    <a:lstStyle/>
                    <a:p>
                      <a:r>
                        <a:rPr lang="en-US" b="1" dirty="0">
                          <a:solidFill>
                            <a:srgbClr val="000000"/>
                          </a:solidFill>
                          <a:latin typeface="Arial"/>
                          <a:cs typeface="Arial"/>
                        </a:rPr>
                        <a:t>App 1</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extLst>
                  <a:ext uri="{0D108BD9-81ED-4DB2-BD59-A6C34878D82A}">
                    <a16:rowId xmlns:a16="http://schemas.microsoft.com/office/drawing/2014/main" val="10001"/>
                  </a:ext>
                </a:extLst>
              </a:tr>
              <a:tr h="578588">
                <a:tc>
                  <a:txBody>
                    <a:bodyPr/>
                    <a:lstStyle/>
                    <a:p>
                      <a:r>
                        <a:rPr lang="en-US" b="1" dirty="0">
                          <a:solidFill>
                            <a:srgbClr val="000000"/>
                          </a:solidFill>
                          <a:latin typeface="Arial"/>
                          <a:cs typeface="Arial"/>
                        </a:rPr>
                        <a:t>App 2</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extLst>
                  <a:ext uri="{0D108BD9-81ED-4DB2-BD59-A6C34878D82A}">
                    <a16:rowId xmlns:a16="http://schemas.microsoft.com/office/drawing/2014/main" val="10002"/>
                  </a:ext>
                </a:extLst>
              </a:tr>
              <a:tr h="578588">
                <a:tc>
                  <a:txBody>
                    <a:bodyPr/>
                    <a:lstStyle/>
                    <a:p>
                      <a:r>
                        <a:rPr lang="en-US" b="1" dirty="0">
                          <a:solidFill>
                            <a:srgbClr val="000000"/>
                          </a:solidFill>
                          <a:latin typeface="Arial"/>
                          <a:cs typeface="Arial"/>
                        </a:rPr>
                        <a:t>App 3</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extLst>
                  <a:ext uri="{0D108BD9-81ED-4DB2-BD59-A6C34878D82A}">
                    <a16:rowId xmlns:a16="http://schemas.microsoft.com/office/drawing/2014/main" val="10003"/>
                  </a:ext>
                </a:extLst>
              </a:tr>
              <a:tr h="578588">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extLst>
                  <a:ext uri="{0D108BD9-81ED-4DB2-BD59-A6C34878D82A}">
                    <a16:rowId xmlns:a16="http://schemas.microsoft.com/office/drawing/2014/main" val="10004"/>
                  </a:ext>
                </a:extLst>
              </a:tr>
              <a:tr h="578588">
                <a:tc>
                  <a:txBody>
                    <a:bodyPr/>
                    <a:lstStyle/>
                    <a:p>
                      <a:r>
                        <a:rPr lang="en-US" b="1" i="1" dirty="0">
                          <a:solidFill>
                            <a:srgbClr val="000000"/>
                          </a:solidFill>
                          <a:latin typeface="Arial"/>
                          <a:cs typeface="Arial"/>
                        </a:rPr>
                        <a:t>Total</a:t>
                      </a: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tc>
                  <a:txBody>
                    <a:bodyPr/>
                    <a:lstStyle/>
                    <a:p>
                      <a:endParaRPr lang="en-US" b="1" dirty="0">
                        <a:solidFill>
                          <a:srgbClr val="000000"/>
                        </a:solidFill>
                        <a:latin typeface="Arial"/>
                        <a:cs typeface="Arial"/>
                      </a:endParaRPr>
                    </a:p>
                  </a:txBody>
                  <a:tcPr>
                    <a:lnL w="19050" cap="flat" cmpd="sng" algn="ctr">
                      <a:solidFill>
                        <a:srgbClr val="000090"/>
                      </a:solidFill>
                      <a:prstDash val="solid"/>
                      <a:round/>
                      <a:headEnd type="none" w="med" len="med"/>
                      <a:tailEnd type="none" w="med" len="med"/>
                    </a:lnL>
                    <a:lnR w="19050" cap="flat" cmpd="sng" algn="ctr">
                      <a:solidFill>
                        <a:srgbClr val="000090"/>
                      </a:solidFill>
                      <a:prstDash val="solid"/>
                      <a:round/>
                      <a:headEnd type="none" w="med" len="med"/>
                      <a:tailEnd type="none" w="med" len="med"/>
                    </a:lnR>
                    <a:lnT w="19050" cap="flat" cmpd="sng" algn="ctr">
                      <a:solidFill>
                        <a:srgbClr val="000090"/>
                      </a:solidFill>
                      <a:prstDash val="solid"/>
                      <a:round/>
                      <a:headEnd type="none" w="med" len="med"/>
                      <a:tailEnd type="none" w="med" len="med"/>
                    </a:lnT>
                    <a:lnB w="19050" cap="flat" cmpd="sng" algn="ctr">
                      <a:solidFill>
                        <a:srgbClr val="000090"/>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73481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Playing Field</a:t>
            </a:r>
          </a:p>
        </p:txBody>
      </p:sp>
      <p:sp>
        <p:nvSpPr>
          <p:cNvPr id="3" name="Content Placeholder 2"/>
          <p:cNvSpPr>
            <a:spLocks noGrp="1"/>
          </p:cNvSpPr>
          <p:nvPr>
            <p:ph idx="1"/>
          </p:nvPr>
        </p:nvSpPr>
        <p:spPr>
          <a:xfrm>
            <a:off x="457200" y="1391990"/>
            <a:ext cx="8229600" cy="4525963"/>
          </a:xfrm>
        </p:spPr>
        <p:txBody>
          <a:bodyPr>
            <a:normAutofit fontScale="92500" lnSpcReduction="10000"/>
          </a:bodyPr>
          <a:lstStyle/>
          <a:p>
            <a:r>
              <a:rPr lang="en-US" dirty="0"/>
              <a:t>Add in all key players</a:t>
            </a:r>
          </a:p>
          <a:p>
            <a:r>
              <a:rPr lang="en-US" dirty="0"/>
              <a:t>Colour code BLUE = Entry Decisions</a:t>
            </a:r>
          </a:p>
          <a:p>
            <a:r>
              <a:rPr lang="en-US" dirty="0"/>
              <a:t>Green = Promotion Decisions</a:t>
            </a:r>
          </a:p>
          <a:p>
            <a:r>
              <a:rPr lang="en-US" dirty="0"/>
              <a:t>RED = Bid Decisions</a:t>
            </a:r>
          </a:p>
          <a:p>
            <a:r>
              <a:rPr lang="en-US" dirty="0"/>
              <a:t>Show as Supporter / Neutral / Enemy</a:t>
            </a:r>
          </a:p>
          <a:p>
            <a:r>
              <a:rPr lang="en-US" dirty="0"/>
              <a:t>Show importance / influence as</a:t>
            </a:r>
          </a:p>
          <a:p>
            <a:pPr marL="457200" lvl="1" indent="0">
              <a:buNone/>
            </a:pPr>
            <a:r>
              <a:rPr lang="en-US" dirty="0"/>
              <a:t>A = Inner Circle</a:t>
            </a:r>
          </a:p>
          <a:p>
            <a:pPr marL="457200" lvl="1" indent="0">
              <a:buNone/>
            </a:pPr>
            <a:r>
              <a:rPr lang="en-US" dirty="0"/>
              <a:t>B = Influencers</a:t>
            </a:r>
          </a:p>
          <a:p>
            <a:pPr marL="457200" lvl="1" indent="0">
              <a:buNone/>
            </a:pPr>
            <a:r>
              <a:rPr lang="en-US" dirty="0"/>
              <a:t>X = Others</a:t>
            </a:r>
          </a:p>
        </p:txBody>
      </p:sp>
    </p:spTree>
    <p:extLst>
      <p:ext uri="{BB962C8B-B14F-4D97-AF65-F5344CB8AC3E}">
        <p14:creationId xmlns:p14="http://schemas.microsoft.com/office/powerpoint/2010/main" val="3854420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SWOT on Our Relationship</a:t>
            </a:r>
          </a:p>
        </p:txBody>
      </p:sp>
      <p:graphicFrame>
        <p:nvGraphicFramePr>
          <p:cNvPr id="4" name="Table 3"/>
          <p:cNvGraphicFramePr>
            <a:graphicFrameLocks noGrp="1"/>
          </p:cNvGraphicFramePr>
          <p:nvPr>
            <p:extLst>
              <p:ext uri="{D42A27DB-BD31-4B8C-83A1-F6EECF244321}">
                <p14:modId xmlns:p14="http://schemas.microsoft.com/office/powerpoint/2010/main" val="3198544529"/>
              </p:ext>
            </p:extLst>
          </p:nvPr>
        </p:nvGraphicFramePr>
        <p:xfrm>
          <a:off x="811875" y="1397000"/>
          <a:ext cx="7495096" cy="4572000"/>
        </p:xfrm>
        <a:graphic>
          <a:graphicData uri="http://schemas.openxmlformats.org/drawingml/2006/table">
            <a:tbl>
              <a:tblPr firstRow="1" bandRow="1">
                <a:tableStyleId>{5C22544A-7EE6-4342-B048-85BDC9FD1C3A}</a:tableStyleId>
              </a:tblPr>
              <a:tblGrid>
                <a:gridCol w="3747548">
                  <a:extLst>
                    <a:ext uri="{9D8B030D-6E8A-4147-A177-3AD203B41FA5}">
                      <a16:colId xmlns:a16="http://schemas.microsoft.com/office/drawing/2014/main" val="20000"/>
                    </a:ext>
                  </a:extLst>
                </a:gridCol>
                <a:gridCol w="3747548">
                  <a:extLst>
                    <a:ext uri="{9D8B030D-6E8A-4147-A177-3AD203B41FA5}">
                      <a16:colId xmlns:a16="http://schemas.microsoft.com/office/drawing/2014/main" val="20001"/>
                    </a:ext>
                  </a:extLst>
                </a:gridCol>
              </a:tblGrid>
              <a:tr h="370840">
                <a:tc>
                  <a:txBody>
                    <a:bodyPr/>
                    <a:lstStyle/>
                    <a:p>
                      <a:r>
                        <a:rPr lang="en-US" sz="2400" b="1" dirty="0">
                          <a:ln>
                            <a:noFill/>
                          </a:ln>
                          <a:solidFill>
                            <a:schemeClr val="tx1"/>
                          </a:solidFill>
                          <a:latin typeface="Arial"/>
                          <a:cs typeface="Arial"/>
                        </a:rPr>
                        <a:t>Strengths</a:t>
                      </a: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2400" b="1" dirty="0">
                          <a:ln>
                            <a:noFill/>
                          </a:ln>
                          <a:solidFill>
                            <a:schemeClr val="tx1"/>
                          </a:solidFill>
                          <a:latin typeface="Arial"/>
                          <a:cs typeface="Arial"/>
                        </a:rPr>
                        <a:t>Weaknesses</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r>
                        <a:rPr lang="en-US" sz="2400" b="1" dirty="0">
                          <a:ln>
                            <a:noFill/>
                          </a:ln>
                          <a:solidFill>
                            <a:schemeClr val="tx1"/>
                          </a:solidFill>
                          <a:latin typeface="Arial"/>
                          <a:cs typeface="Arial"/>
                        </a:rPr>
                        <a:t>Opportunities</a:t>
                      </a: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p>
                      <a:endParaRPr lang="en-US" sz="2400" b="1" dirty="0">
                        <a:ln>
                          <a:noFill/>
                        </a:ln>
                        <a:solidFill>
                          <a:schemeClr val="tx1"/>
                        </a:solidFill>
                        <a:latin typeface="Arial"/>
                        <a:cs typeface="Aria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2400" b="1" dirty="0">
                          <a:ln>
                            <a:noFill/>
                          </a:ln>
                          <a:solidFill>
                            <a:schemeClr val="tx1"/>
                          </a:solidFill>
                          <a:latin typeface="Arial"/>
                          <a:cs typeface="Arial"/>
                        </a:rPr>
                        <a:t>Threats</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4813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 &amp; Objectives</a:t>
            </a:r>
          </a:p>
        </p:txBody>
      </p:sp>
      <p:sp>
        <p:nvSpPr>
          <p:cNvPr id="3" name="Content Placeholder 2"/>
          <p:cNvSpPr>
            <a:spLocks noGrp="1"/>
          </p:cNvSpPr>
          <p:nvPr>
            <p:ph idx="1"/>
          </p:nvPr>
        </p:nvSpPr>
        <p:spPr/>
        <p:txBody>
          <a:bodyPr/>
          <a:lstStyle/>
          <a:p>
            <a:r>
              <a:rPr lang="en-US" dirty="0"/>
              <a:t>How we want to be able to describe the relationship in 12 months</a:t>
            </a:r>
          </a:p>
          <a:p>
            <a:endParaRPr lang="en-US" dirty="0"/>
          </a:p>
          <a:p>
            <a:endParaRPr lang="en-US" dirty="0"/>
          </a:p>
          <a:p>
            <a:r>
              <a:rPr lang="en-US" dirty="0"/>
              <a:t>Specific SMART Objectives</a:t>
            </a:r>
          </a:p>
        </p:txBody>
      </p:sp>
    </p:spTree>
    <p:extLst>
      <p:ext uri="{BB962C8B-B14F-4D97-AF65-F5344CB8AC3E}">
        <p14:creationId xmlns:p14="http://schemas.microsoft.com/office/powerpoint/2010/main" val="27244562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TotalTime>
  <Words>460</Words>
  <Application>Microsoft Macintosh PowerPoint</Application>
  <PresentationFormat>On-screen Show (4:3)</PresentationFormat>
  <Paragraphs>101</Paragraphs>
  <Slides>15</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Times</vt:lpstr>
      <vt:lpstr>Office Theme</vt:lpstr>
      <vt:lpstr>Blank Presentation</vt:lpstr>
      <vt:lpstr>Business Partner Account Development Plan</vt:lpstr>
      <vt:lpstr>Business Partner Background</vt:lpstr>
      <vt:lpstr>Our History</vt:lpstr>
      <vt:lpstr>SWOT on Partner in their Market</vt:lpstr>
      <vt:lpstr>Our Competition </vt:lpstr>
      <vt:lpstr>Wallet Share (last 4 quarters unless stated otherwise)</vt:lpstr>
      <vt:lpstr>The Playing Field</vt:lpstr>
      <vt:lpstr>SWOT on Our Relationship</vt:lpstr>
      <vt:lpstr>Goals &amp; Objectives</vt:lpstr>
      <vt:lpstr>Strategies</vt:lpstr>
      <vt:lpstr>Tactical Action Plan : Sales</vt:lpstr>
      <vt:lpstr>Tactical Action Plan : Marketing</vt:lpstr>
      <vt:lpstr>Tactical Action Plan : Service Delivery</vt:lpstr>
      <vt:lpstr>Critical Success Factors</vt:lpstr>
      <vt:lpstr> </vt:lpstr>
    </vt:vector>
  </TitlesOfParts>
  <Company>ProAct Business Development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Partner Account Development Plan</dc:title>
  <dc:creator>Steve Hoyle</dc:creator>
  <cp:lastModifiedBy>Steve Hoyle</cp:lastModifiedBy>
  <cp:revision>7</cp:revision>
  <cp:lastPrinted>2013-08-29T20:48:41Z</cp:lastPrinted>
  <dcterms:created xsi:type="dcterms:W3CDTF">2013-04-09T10:55:11Z</dcterms:created>
  <dcterms:modified xsi:type="dcterms:W3CDTF">2023-08-01T09:46:16Z</dcterms:modified>
</cp:coreProperties>
</file>